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9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2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6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1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1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9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1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09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4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8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5/9/23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1147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B76D2A-12A1-594E-6C3E-09012666F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384" y="481527"/>
            <a:ext cx="5708662" cy="4259814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 Assignment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D015563-E8AD-C291-9687-90D04EA3C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-BY SAADIYA</a:t>
            </a:r>
          </a:p>
        </p:txBody>
      </p:sp>
      <p:pic>
        <p:nvPicPr>
          <p:cNvPr id="2" name="Picture 1" descr="Gradient pastel colours on a top view">
            <a:extLst>
              <a:ext uri="{FF2B5EF4-FFF2-40B4-BE49-F238E27FC236}">
                <a16:creationId xmlns:a16="http://schemas.microsoft.com/office/drawing/2014/main" id="{2BB28EB0-0DE9-E3A2-1935-E99F495A1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2" r="8151" b="-1"/>
          <a:stretch/>
        </p:blipFill>
        <p:spPr>
          <a:xfrm>
            <a:off x="6384512" y="10"/>
            <a:ext cx="58074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1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Find out the total number of states to which the cars with tickets belong.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980117"/>
            <a:ext cx="1110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CF2C5-3384-14F4-374E-74C815560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" t="1561" r="3754" b="3791"/>
          <a:stretch/>
        </p:blipFill>
        <p:spPr>
          <a:xfrm>
            <a:off x="430924" y="1555530"/>
            <a:ext cx="7388772" cy="404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4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3.Some parking tickets don’t have addresses on them, which is a cause for concern. Find out the number of such tickets which have no addresses.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1326959"/>
            <a:ext cx="11101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count(*)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data_2017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Street_Code1 is NULL or Street_Code2 is NULL or Street_Code3 is NULL;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FB1E7-C60C-9BD5-CE48-09D17ABCE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" t="3829" r="2362" b="8954"/>
          <a:stretch/>
        </p:blipFill>
        <p:spPr>
          <a:xfrm>
            <a:off x="340303" y="3103152"/>
            <a:ext cx="7483365" cy="27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3.Some parking tickets don’t have addresses on them, which is a cause for concern. Find out the number of such tickets which have no addresses.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1326959"/>
            <a:ext cx="11101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count(*)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data_2017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Street_Code1 is NULL or Street_Code2 is NULL or Street_Code3 is NULL;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FB1E7-C60C-9BD5-CE48-09D17ABCE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" t="3829" r="2362" b="8954"/>
          <a:stretch/>
        </p:blipFill>
        <p:spPr>
          <a:xfrm>
            <a:off x="340303" y="3103152"/>
            <a:ext cx="7483365" cy="27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F0A38-B135-8F09-1C90-B4962A33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PREPARATION</a:t>
            </a:r>
          </a:p>
        </p:txBody>
      </p:sp>
    </p:spTree>
    <p:extLst>
      <p:ext uri="{BB962C8B-B14F-4D97-AF65-F5344CB8AC3E}">
        <p14:creationId xmlns:p14="http://schemas.microsoft.com/office/powerpoint/2010/main" val="161423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dynamic partition over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efficient query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805135"/>
            <a:ext cx="111011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hive.exec.dynamic.partition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true;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hive.exec.dynamic.partition.mode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nonstrict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if not exists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part_summons_info_dynamic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Registration_State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Street_Code1 int, Street_Code2 int, Street_Code3 int,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issue_date_date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timestamp) partitioned by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int) row format delimited fields terminated by ',' lines terminated by '\n’;</a:t>
            </a:r>
          </a:p>
          <a:p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table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part_summons_info_dynamic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partition (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select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Registration_State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Street_Code1, Street_Code2, Street_Code3,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issue_date_date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data_2017 where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&lt;24;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6C3E0-8201-EA84-E982-8116A6404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7" t="1546" r="1722" b="76752"/>
          <a:stretch/>
        </p:blipFill>
        <p:spPr>
          <a:xfrm>
            <a:off x="340303" y="2567596"/>
            <a:ext cx="8246649" cy="1078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1D619-6611-A4A7-1DF4-AC17CBFC4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" t="28191" r="2040" b="4340"/>
          <a:stretch/>
        </p:blipFill>
        <p:spPr>
          <a:xfrm>
            <a:off x="340303" y="3807946"/>
            <a:ext cx="7457941" cy="2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3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some additional columns like dividing time into 6 buckets, and date into season: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805135"/>
            <a:ext cx="1110113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 TABLE data_2017 ADD COLUMNS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int); 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 TABLE data_2017 ADD COLUMNS (Season string); (Adding data) insert into data_2017 select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Registration_State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Street_Code1, Street_Code2, Street_Code3,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issue_date_date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case when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0 and 3 then 1 when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4 and 7 then 2 when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8 and 11 then 3 when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12 and 15 then 4 when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16 and 19 then 5 when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20 and 23 then 6 end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case when month(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issue_date_date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between 3 and 5 then 'Spring' when month(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issue_date_date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between 6 and 8 then 'Summer' when month(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issue_date_date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between 9 and 11 then 'Fall' else 'Winter' end Season from data_2017;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AAA2B-0073-CEAD-1770-BC223C085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" t="1836" r="2146" b="3931"/>
          <a:stretch/>
        </p:blipFill>
        <p:spPr>
          <a:xfrm>
            <a:off x="414472" y="2374795"/>
            <a:ext cx="7488063" cy="434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dynamic partition for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fasten the hive query: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943813"/>
            <a:ext cx="11101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if not exists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time_bucket_summons_info_dynamic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int) partitioned by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int) row format delimited fields terminated by ',' lines terminated by '\n'; insert into table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time_bucket_summons_info_dynamic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partition (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select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data_2017 where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&lt;25;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1815C-5809-95C6-938E-C1DFFE5F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" t="2589" r="2401" b="83553"/>
          <a:stretch/>
        </p:blipFill>
        <p:spPr>
          <a:xfrm>
            <a:off x="430924" y="1944264"/>
            <a:ext cx="7483366" cy="715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15A4BB-354E-7B86-CCB0-81BF16000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" t="18279" r="2401" b="11593"/>
          <a:stretch/>
        </p:blipFill>
        <p:spPr>
          <a:xfrm>
            <a:off x="430924" y="2937428"/>
            <a:ext cx="7483366" cy="36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1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 variable is already created in the 3rd point. Creating a dynamic partition over season for faster query.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1088915"/>
            <a:ext cx="111011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(Creating season dynamic partition for faster query) create table if not exists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season_info_dynamic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int) partitioned by (Season string) row format delimited fields terminated by ',' lines terminated by '\n'; (Inserting Data) insert into table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season_info_dynamic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partition (Season) select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Season from data_2017 where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&lt;24;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FEAB6-52F9-F49F-3176-6C0BF9E6D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" t="2034" r="1318" b="7006"/>
          <a:stretch/>
        </p:blipFill>
        <p:spPr>
          <a:xfrm>
            <a:off x="420414" y="2355813"/>
            <a:ext cx="7567448" cy="42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F0A38-B135-8F09-1C90-B4962A33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- 2</a:t>
            </a:r>
          </a:p>
        </p:txBody>
      </p:sp>
    </p:spTree>
    <p:extLst>
      <p:ext uri="{BB962C8B-B14F-4D97-AF65-F5344CB8AC3E}">
        <p14:creationId xmlns:p14="http://schemas.microsoft.com/office/powerpoint/2010/main" val="157965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979839"/>
          </a:xfrm>
        </p:spPr>
        <p:txBody>
          <a:bodyPr>
            <a:no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Find out the frequency of parking violations across different times of the day: The Violation Time field is specified in a strange format. Find a way to make this into a time attribute that you can use to divide into groups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1416382"/>
            <a:ext cx="111011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count(*) from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part_summons_info_dynamic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by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by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7241F-410A-D92F-3B8F-2A4DBFD27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" t="1096" r="1564" b="3332"/>
          <a:stretch/>
        </p:blipFill>
        <p:spPr>
          <a:xfrm>
            <a:off x="518984" y="2047106"/>
            <a:ext cx="7525266" cy="45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5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ED4605-38A1-0CBA-A1EF-368AFC24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101135" cy="68185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Downloading data in Hadoop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11FB84-2522-98D5-AD51-311390AB1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0" t="9970" r="1288" b="9264"/>
          <a:stretch/>
        </p:blipFill>
        <p:spPr>
          <a:xfrm>
            <a:off x="441434" y="1723696"/>
            <a:ext cx="9711560" cy="8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0D1DA-092A-2186-5169-6E347CEA2191}"/>
              </a:ext>
            </a:extLst>
          </p:cNvPr>
          <p:cNvSpPr txBox="1"/>
          <p:nvPr/>
        </p:nvSpPr>
        <p:spPr>
          <a:xfrm>
            <a:off x="441434" y="980117"/>
            <a:ext cx="8954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s3 cp s3://hiveassignmentdatabde/Parking_Violations_Issued_-_Fiscal_Year_2017.csv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5AC8844-74DF-F92C-47B7-FB6E74C82975}"/>
              </a:ext>
            </a:extLst>
          </p:cNvPr>
          <p:cNvSpPr txBox="1">
            <a:spLocks/>
          </p:cNvSpPr>
          <p:nvPr/>
        </p:nvSpPr>
        <p:spPr>
          <a:xfrm>
            <a:off x="340302" y="2977685"/>
            <a:ext cx="11504857" cy="6818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Showing list of databases and creating a new database for project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4CAC3-1B25-F3E3-7B21-C0D01605EB41}"/>
              </a:ext>
            </a:extLst>
          </p:cNvPr>
          <p:cNvSpPr txBox="1"/>
          <p:nvPr/>
        </p:nvSpPr>
        <p:spPr>
          <a:xfrm>
            <a:off x="340302" y="3603105"/>
            <a:ext cx="1015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databases; create database if not exists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upgrad_assignment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use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upgrad_assignment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24447-ED1B-746B-21BF-940BA56C9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" t="2924" r="1960" b="66681"/>
          <a:stretch/>
        </p:blipFill>
        <p:spPr>
          <a:xfrm>
            <a:off x="441434" y="4284960"/>
            <a:ext cx="7535918" cy="798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BF4309-F085-2096-2DC7-8E5158B19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" t="39118" r="4157" b="31078"/>
          <a:stretch/>
        </p:blipFill>
        <p:spPr>
          <a:xfrm>
            <a:off x="441434" y="5119271"/>
            <a:ext cx="7535918" cy="783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A7A41-4419-EB02-9CFB-A3B914C2E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" t="74094" r="4834" b="3859"/>
          <a:stretch/>
        </p:blipFill>
        <p:spPr>
          <a:xfrm>
            <a:off x="441434" y="5938059"/>
            <a:ext cx="7535918" cy="57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43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Divide 24 hours into six equal discrete bins of time. The intervals you choose are at your discretion. For each of these groups, find the 3 most commonly occurring violations.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1118629"/>
            <a:ext cx="11101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(select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count(*) as counts, rank() over (PARTITION BY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by count(*) DESC) as ranks from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time_bucket_summons_info_dynamic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by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t2 where ranks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A7FE9-D191-8733-6247-8B1126D32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" t="1552" r="2517" b="3415"/>
          <a:stretch/>
        </p:blipFill>
        <p:spPr>
          <a:xfrm>
            <a:off x="340303" y="2180471"/>
            <a:ext cx="7698260" cy="45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0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3.Now, try another direction. For the 3 most commonly occurring violation codes, find the most common times of day 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1063212"/>
            <a:ext cx="11101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count(*) as counts from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time_bucket_summons_info_dynamic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by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by counts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 3;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(select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count(*), rank() over (PARTITION BY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by count(*) DESC) as ranks from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time_bucket_summons_info_dynamic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by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Violation_Time_bucket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having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(21, 46, 40) order by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t2 where ranks = 1;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B03E8-B06F-373E-D169-D5FF235E5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5" t="2439" r="1318" b="1627"/>
          <a:stretch/>
        </p:blipFill>
        <p:spPr>
          <a:xfrm>
            <a:off x="437284" y="2715968"/>
            <a:ext cx="7472855" cy="2463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B59C2F-2AAD-2805-5B90-975DB5D65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2" t="20516" b="27507"/>
          <a:stretch/>
        </p:blipFill>
        <p:spPr>
          <a:xfrm>
            <a:off x="437284" y="5559077"/>
            <a:ext cx="4505419" cy="637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70021-8389-4BAB-A639-E7BF9821CD3E}"/>
              </a:ext>
            </a:extLst>
          </p:cNvPr>
          <p:cNvSpPr txBox="1"/>
          <p:nvPr/>
        </p:nvSpPr>
        <p:spPr>
          <a:xfrm>
            <a:off x="5447625" y="5179551"/>
            <a:ext cx="2870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21 violation code - violation time buckets - 3 (9 to 11)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40 violation code - violation time buckets - 1 (0 to 3)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46 violation code - violation time buckets - 3 (9 to 11)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996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Find the 3 most common violations for each of these seasons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980117"/>
            <a:ext cx="11101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(select Season,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count(*) as counts, rank() over (PARTITION BY Season order by count(*) DESC) as ranks from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season_info_dynamic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by Season,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t2 where ranks&lt;4;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D3813-EB1D-CF03-DA2D-2D90CDD2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" t="2748" r="1790" b="6745"/>
          <a:stretch/>
        </p:blipFill>
        <p:spPr>
          <a:xfrm>
            <a:off x="469557" y="1940011"/>
            <a:ext cx="7401697" cy="46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F0A38-B135-8F09-1C90-B4962A33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8916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ED4605-38A1-0CBA-A1EF-368AFC24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101135" cy="68185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3.Creating a table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0D1DA-092A-2186-5169-6E347CEA2191}"/>
              </a:ext>
            </a:extLst>
          </p:cNvPr>
          <p:cNvSpPr txBox="1"/>
          <p:nvPr/>
        </p:nvSpPr>
        <p:spPr>
          <a:xfrm>
            <a:off x="340304" y="832972"/>
            <a:ext cx="111011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if not exists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main_data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Plate_ID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Registration_State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Plate_Type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Vehicle_Body_Type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Vehicle_Make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Issuing_Agency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Street_Code1 int, Street_Code2 int, Street_Code3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Vehicle_Expiration_Date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Violation_Location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Violation_Precinct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Issuer_Precinctint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Issuer_Code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Issuer_Command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Issuer_Squad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Violation_Time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Time_First_Observed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Violation_County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Violation_In_Front_Of_Or_Opposite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House_Number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Street_Name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Intersecting_Street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Date_First_Observed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Law_Section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Sub_Division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Violation_Legal_Code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Days_Parking_In_Effect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From_Hours_In_Effect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To_Hours_In_Effect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string,Vehicle_Color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Unregistered_Vehicle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string,Vehicle_Year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Meter_Number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Feet_From_Curb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Violation_Post_Code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Violation_Description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No_Standing_or_Stopping_Violation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Hydrant_Violation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Double_Parking_Violation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string) row format delimited fields terminated by ',' lines terminated by '\n' stored as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textfile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tblproperties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skip.header.line.count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"="1") ;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7B8A28-5A3A-B433-87AE-7D35396D3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" t="3613" r="1723" b="6655"/>
          <a:stretch/>
        </p:blipFill>
        <p:spPr>
          <a:xfrm>
            <a:off x="472966" y="4027105"/>
            <a:ext cx="10815144" cy="25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ED4605-38A1-0CBA-A1EF-368AFC24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101135" cy="68185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Loading data into the table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E4ECC-5124-8A9A-98F4-7A9A7CFAA4AF}"/>
              </a:ext>
            </a:extLst>
          </p:cNvPr>
          <p:cNvSpPr txBox="1"/>
          <p:nvPr/>
        </p:nvSpPr>
        <p:spPr>
          <a:xfrm>
            <a:off x="441434" y="980117"/>
            <a:ext cx="11309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data local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inpath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'/home/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/Parking_Violations_Issued_-_Fiscal_Year_2017.csv' into table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upgrad_assignment.main_data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5A55F4-56A7-493C-9B40-D3E5CB911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" t="8445" r="1588" b="19286"/>
          <a:stretch/>
        </p:blipFill>
        <p:spPr>
          <a:xfrm>
            <a:off x="441435" y="2082629"/>
            <a:ext cx="6758152" cy="735724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92719B39-B987-16ED-5D10-B233E27374F7}"/>
              </a:ext>
            </a:extLst>
          </p:cNvPr>
          <p:cNvSpPr txBox="1">
            <a:spLocks/>
          </p:cNvSpPr>
          <p:nvPr/>
        </p:nvSpPr>
        <p:spPr>
          <a:xfrm>
            <a:off x="340303" y="3088072"/>
            <a:ext cx="11778125" cy="6818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Creating two new fields to convert date to date time and violation time to hour of the day.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51344-D4FF-AE3B-9C82-C662099224C8}"/>
              </a:ext>
            </a:extLst>
          </p:cNvPr>
          <p:cNvSpPr txBox="1"/>
          <p:nvPr/>
        </p:nvSpPr>
        <p:spPr>
          <a:xfrm>
            <a:off x="441434" y="4002978"/>
            <a:ext cx="1130913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:</a:t>
            </a:r>
          </a:p>
          <a:p>
            <a:r>
              <a:rPr lang="en-IN" sz="1400" dirty="0"/>
              <a:t>ALTER TABLE </a:t>
            </a:r>
            <a:r>
              <a:rPr lang="en-IN" sz="1400" dirty="0" err="1"/>
              <a:t>main_data</a:t>
            </a:r>
            <a:r>
              <a:rPr lang="en-IN" sz="1400" dirty="0"/>
              <a:t> ADD COLUMNS (</a:t>
            </a:r>
            <a:r>
              <a:rPr lang="en-IN" sz="1400" dirty="0" err="1"/>
              <a:t>issue_date_date</a:t>
            </a:r>
            <a:r>
              <a:rPr lang="en-IN" sz="1400" dirty="0"/>
              <a:t> timestamp);</a:t>
            </a:r>
          </a:p>
          <a:p>
            <a:r>
              <a:rPr lang="en-IN" sz="1400" dirty="0"/>
              <a:t>ALTER TABLE </a:t>
            </a:r>
            <a:r>
              <a:rPr lang="en-IN" sz="1400" dirty="0" err="1"/>
              <a:t>main_data</a:t>
            </a:r>
            <a:r>
              <a:rPr lang="en-IN" sz="1400" dirty="0"/>
              <a:t> ADD COLUMNS (</a:t>
            </a:r>
            <a:r>
              <a:rPr lang="en-IN" sz="1400" dirty="0" err="1"/>
              <a:t>hour_of_day</a:t>
            </a:r>
            <a:r>
              <a:rPr lang="en-IN" sz="1400" dirty="0"/>
              <a:t> int);</a:t>
            </a:r>
          </a:p>
          <a:p>
            <a:r>
              <a:rPr lang="en-IN" sz="1400" dirty="0"/>
              <a:t>insert into </a:t>
            </a:r>
            <a:r>
              <a:rPr lang="en-IN" sz="1400" dirty="0" err="1"/>
              <a:t>main_data</a:t>
            </a:r>
            <a:r>
              <a:rPr lang="en-IN" sz="1400" dirty="0"/>
              <a:t> select </a:t>
            </a:r>
            <a:r>
              <a:rPr lang="en-IN" sz="1400" dirty="0" err="1"/>
              <a:t>Summons_Number</a:t>
            </a:r>
            <a:r>
              <a:rPr lang="en-IN" sz="1400" dirty="0"/>
              <a:t>, </a:t>
            </a:r>
            <a:r>
              <a:rPr lang="en-IN" sz="1400" dirty="0" err="1"/>
              <a:t>Plate_ID</a:t>
            </a:r>
            <a:r>
              <a:rPr lang="en-IN" sz="1400" dirty="0"/>
              <a:t>, </a:t>
            </a:r>
            <a:r>
              <a:rPr lang="en-IN" sz="1400" dirty="0" err="1"/>
              <a:t>Registration_State</a:t>
            </a:r>
            <a:r>
              <a:rPr lang="en-IN" sz="1400" dirty="0"/>
              <a:t>, </a:t>
            </a:r>
            <a:r>
              <a:rPr lang="en-IN" sz="1400" dirty="0" err="1"/>
              <a:t>Plate_Type</a:t>
            </a:r>
            <a:r>
              <a:rPr lang="en-IN" sz="1400" dirty="0"/>
              <a:t>, </a:t>
            </a:r>
            <a:r>
              <a:rPr lang="en-IN" sz="1400" dirty="0" err="1"/>
              <a:t>Issue_Date</a:t>
            </a:r>
            <a:r>
              <a:rPr lang="en-IN" sz="1400" dirty="0"/>
              <a:t>, </a:t>
            </a:r>
            <a:r>
              <a:rPr lang="en-IN" sz="1400" dirty="0" err="1"/>
              <a:t>Violation_Code</a:t>
            </a:r>
            <a:r>
              <a:rPr lang="en-IN" sz="1400" dirty="0"/>
              <a:t>, </a:t>
            </a:r>
            <a:r>
              <a:rPr lang="en-IN" sz="1400" dirty="0" err="1"/>
              <a:t>Vehicle_Body_Type</a:t>
            </a:r>
            <a:r>
              <a:rPr lang="en-IN" sz="1400" dirty="0"/>
              <a:t>, </a:t>
            </a:r>
            <a:r>
              <a:rPr lang="en-IN" sz="1400" dirty="0" err="1"/>
              <a:t>Vehicle_Make</a:t>
            </a:r>
            <a:r>
              <a:rPr lang="en-IN" sz="1400" dirty="0"/>
              <a:t>, </a:t>
            </a:r>
            <a:r>
              <a:rPr lang="en-IN" sz="1400" dirty="0" err="1"/>
              <a:t>Issuing_Agency</a:t>
            </a:r>
            <a:r>
              <a:rPr lang="en-IN" sz="1400" dirty="0"/>
              <a:t>, Street_Code1, Street_Code2, Street_Code3, </a:t>
            </a:r>
            <a:r>
              <a:rPr lang="en-IN" sz="1400" dirty="0" err="1"/>
              <a:t>Vehicle_Expiration_Date</a:t>
            </a:r>
            <a:r>
              <a:rPr lang="en-IN" sz="1400" dirty="0"/>
              <a:t>, </a:t>
            </a:r>
            <a:r>
              <a:rPr lang="en-IN" sz="1400" dirty="0" err="1"/>
              <a:t>Violation_Location</a:t>
            </a:r>
            <a:r>
              <a:rPr lang="en-IN" sz="1400" dirty="0"/>
              <a:t>, </a:t>
            </a:r>
            <a:r>
              <a:rPr lang="en-IN" sz="1400" dirty="0" err="1"/>
              <a:t>Violation_Precinct</a:t>
            </a:r>
            <a:r>
              <a:rPr lang="en-IN" sz="1400" dirty="0"/>
              <a:t>, </a:t>
            </a:r>
            <a:r>
              <a:rPr lang="en-IN" sz="1400" dirty="0" err="1"/>
              <a:t>Issuer_Precinctint</a:t>
            </a:r>
            <a:r>
              <a:rPr lang="en-IN" sz="1400" dirty="0"/>
              <a:t>, </a:t>
            </a:r>
            <a:r>
              <a:rPr lang="en-IN" sz="1400" dirty="0" err="1"/>
              <a:t>Issuer_Code</a:t>
            </a:r>
            <a:r>
              <a:rPr lang="en-IN" sz="1400" dirty="0"/>
              <a:t>, </a:t>
            </a:r>
            <a:r>
              <a:rPr lang="en-IN" sz="1400" dirty="0" err="1"/>
              <a:t>Issuer_Command</a:t>
            </a:r>
            <a:r>
              <a:rPr lang="en-IN" sz="1400" dirty="0"/>
              <a:t>, </a:t>
            </a:r>
            <a:r>
              <a:rPr lang="en-IN" sz="1400" dirty="0" err="1"/>
              <a:t>Issuer_Squad</a:t>
            </a:r>
            <a:r>
              <a:rPr lang="en-IN" sz="1400" dirty="0"/>
              <a:t>, </a:t>
            </a:r>
            <a:r>
              <a:rPr lang="en-IN" sz="1400" dirty="0" err="1"/>
              <a:t>Violation_Time</a:t>
            </a:r>
            <a:r>
              <a:rPr lang="en-IN" sz="1400" dirty="0"/>
              <a:t>, </a:t>
            </a:r>
            <a:r>
              <a:rPr lang="en-IN" sz="1400" dirty="0" err="1"/>
              <a:t>Time_First_Observed</a:t>
            </a:r>
            <a:r>
              <a:rPr lang="en-IN" sz="1400" dirty="0"/>
              <a:t>, </a:t>
            </a:r>
            <a:r>
              <a:rPr lang="en-IN" sz="1400" dirty="0" err="1"/>
              <a:t>Violation_County</a:t>
            </a:r>
            <a:r>
              <a:rPr lang="en-IN" sz="1400" dirty="0"/>
              <a:t>, </a:t>
            </a:r>
            <a:r>
              <a:rPr lang="en-IN" sz="1400" dirty="0" err="1"/>
              <a:t>Violation_In_Front_Of_Or_Opposite</a:t>
            </a:r>
            <a:r>
              <a:rPr lang="en-IN" sz="1400" dirty="0"/>
              <a:t>, </a:t>
            </a:r>
            <a:r>
              <a:rPr lang="en-IN" sz="1400" dirty="0" err="1"/>
              <a:t>House_Number</a:t>
            </a:r>
            <a:r>
              <a:rPr lang="en-IN" sz="1400" dirty="0"/>
              <a:t>, </a:t>
            </a:r>
            <a:r>
              <a:rPr lang="en-IN" sz="1400" dirty="0" err="1"/>
              <a:t>Street_Name</a:t>
            </a:r>
            <a:r>
              <a:rPr lang="en-IN" sz="1400" dirty="0"/>
              <a:t>, </a:t>
            </a:r>
            <a:r>
              <a:rPr lang="en-IN" sz="1400" dirty="0" err="1"/>
              <a:t>Intersecting_Street</a:t>
            </a:r>
            <a:r>
              <a:rPr lang="en-IN" sz="1400" dirty="0"/>
              <a:t>, </a:t>
            </a:r>
            <a:r>
              <a:rPr lang="en-IN" sz="1400" dirty="0" err="1"/>
              <a:t>Date_First_Observed</a:t>
            </a:r>
            <a:r>
              <a:rPr lang="en-IN" sz="1400" dirty="0"/>
              <a:t>, </a:t>
            </a:r>
            <a:r>
              <a:rPr lang="en-IN" sz="1400" dirty="0" err="1"/>
              <a:t>Law_Section</a:t>
            </a:r>
            <a:r>
              <a:rPr lang="en-IN" sz="1400" dirty="0"/>
              <a:t>, </a:t>
            </a:r>
            <a:r>
              <a:rPr lang="en-IN" sz="1400" dirty="0" err="1"/>
              <a:t>Sub_Division</a:t>
            </a:r>
            <a:r>
              <a:rPr lang="en-IN" sz="1400" dirty="0"/>
              <a:t>, </a:t>
            </a:r>
            <a:r>
              <a:rPr lang="en-IN" sz="1400" dirty="0" err="1"/>
              <a:t>Violation_Legal_Code</a:t>
            </a:r>
            <a:r>
              <a:rPr lang="en-IN" sz="1400" dirty="0"/>
              <a:t>, </a:t>
            </a:r>
            <a:r>
              <a:rPr lang="en-IN" sz="1400" dirty="0" err="1"/>
              <a:t>Days_Parking_In_Effect</a:t>
            </a:r>
            <a:r>
              <a:rPr lang="en-IN" sz="1400" dirty="0"/>
              <a:t>, </a:t>
            </a:r>
            <a:r>
              <a:rPr lang="en-IN" sz="1400" dirty="0" err="1"/>
              <a:t>From_Hours_In_Effect</a:t>
            </a:r>
            <a:r>
              <a:rPr lang="en-IN" sz="1400" dirty="0"/>
              <a:t>, </a:t>
            </a:r>
            <a:r>
              <a:rPr lang="en-IN" sz="1400" dirty="0" err="1"/>
              <a:t>To_Hours_In_Effect</a:t>
            </a:r>
            <a:r>
              <a:rPr lang="en-IN" sz="1400" dirty="0"/>
              <a:t>, </a:t>
            </a:r>
            <a:r>
              <a:rPr lang="en-IN" sz="1400" dirty="0" err="1"/>
              <a:t>Vehicle_Color</a:t>
            </a:r>
            <a:r>
              <a:rPr lang="en-IN" sz="1400" dirty="0"/>
              <a:t>, </a:t>
            </a:r>
            <a:r>
              <a:rPr lang="en-IN" sz="1400" dirty="0" err="1"/>
              <a:t>Unregistered_Vehicle</a:t>
            </a:r>
            <a:r>
              <a:rPr lang="en-IN" sz="1400" dirty="0"/>
              <a:t>, </a:t>
            </a:r>
            <a:r>
              <a:rPr lang="en-IN" sz="1400" dirty="0" err="1"/>
              <a:t>Vehicle_Year</a:t>
            </a:r>
            <a:r>
              <a:rPr lang="en-IN" sz="1400" dirty="0"/>
              <a:t>, </a:t>
            </a:r>
            <a:r>
              <a:rPr lang="en-IN" sz="1400" dirty="0" err="1"/>
              <a:t>Meter_Number</a:t>
            </a:r>
            <a:r>
              <a:rPr lang="en-IN" sz="1400" dirty="0"/>
              <a:t>, </a:t>
            </a:r>
            <a:r>
              <a:rPr lang="en-IN" sz="1400" dirty="0" err="1"/>
              <a:t>Feet_From_Curb</a:t>
            </a:r>
            <a:r>
              <a:rPr lang="en-IN" sz="1400" dirty="0"/>
              <a:t>, </a:t>
            </a:r>
            <a:r>
              <a:rPr lang="en-IN" sz="1400" dirty="0" err="1"/>
              <a:t>Violation_Post_Code</a:t>
            </a:r>
            <a:r>
              <a:rPr lang="en-IN" sz="1400" dirty="0"/>
              <a:t>, </a:t>
            </a:r>
            <a:r>
              <a:rPr lang="en-IN" sz="1400" dirty="0" err="1"/>
              <a:t>Violation_Description</a:t>
            </a:r>
            <a:r>
              <a:rPr lang="en-IN" sz="1400" dirty="0"/>
              <a:t>, </a:t>
            </a:r>
            <a:r>
              <a:rPr lang="en-IN" sz="1400" dirty="0" err="1"/>
              <a:t>No_Standing_or_Stopping_Violation</a:t>
            </a:r>
            <a:r>
              <a:rPr lang="en-IN" sz="1400" dirty="0"/>
              <a:t>, </a:t>
            </a:r>
            <a:r>
              <a:rPr lang="en-IN" sz="1400" dirty="0" err="1"/>
              <a:t>Hydrant_Violation</a:t>
            </a:r>
            <a:r>
              <a:rPr lang="en-IN" sz="1400" dirty="0"/>
              <a:t>, </a:t>
            </a:r>
            <a:r>
              <a:rPr lang="en-IN" sz="1400" dirty="0" err="1"/>
              <a:t>Double_Parking_Violation</a:t>
            </a:r>
            <a:r>
              <a:rPr lang="en-IN" sz="1400" dirty="0"/>
              <a:t>, </a:t>
            </a:r>
            <a:r>
              <a:rPr lang="en-IN" sz="1400" dirty="0" err="1"/>
              <a:t>from_unixtime</a:t>
            </a:r>
            <a:r>
              <a:rPr lang="en-IN" sz="1400" dirty="0"/>
              <a:t>(</a:t>
            </a:r>
            <a:r>
              <a:rPr lang="en-IN" sz="1400" dirty="0" err="1"/>
              <a:t>unix_timestamp</a:t>
            </a:r>
            <a:r>
              <a:rPr lang="en-IN" sz="1400" dirty="0"/>
              <a:t>(</a:t>
            </a:r>
            <a:r>
              <a:rPr lang="en-IN" sz="1400" dirty="0" err="1"/>
              <a:t>main_data.issue_date</a:t>
            </a:r>
            <a:r>
              <a:rPr lang="en-IN" sz="1400" dirty="0"/>
              <a:t>, "MM/dd/</a:t>
            </a:r>
            <a:r>
              <a:rPr lang="en-IN" sz="1400" dirty="0" err="1"/>
              <a:t>yyyy</a:t>
            </a:r>
            <a:r>
              <a:rPr lang="en-IN" sz="1400" dirty="0"/>
              <a:t>")), int(</a:t>
            </a:r>
            <a:r>
              <a:rPr lang="en-IN" sz="1400" dirty="0" err="1"/>
              <a:t>substr</a:t>
            </a:r>
            <a:r>
              <a:rPr lang="en-IN" sz="1400" dirty="0"/>
              <a:t>(violation_time,0,2)) + case when </a:t>
            </a:r>
            <a:r>
              <a:rPr lang="en-IN" sz="1400" dirty="0" err="1"/>
              <a:t>substr</a:t>
            </a:r>
            <a:r>
              <a:rPr lang="en-IN" sz="1400" dirty="0"/>
              <a:t>(violation_time,-1)=='A' then 0 else 12 end </a:t>
            </a:r>
            <a:r>
              <a:rPr lang="en-IN" sz="1400" dirty="0" err="1"/>
              <a:t>Violation_Time_Hour</a:t>
            </a:r>
            <a:r>
              <a:rPr lang="en-IN" sz="1400" dirty="0"/>
              <a:t> from </a:t>
            </a:r>
            <a:r>
              <a:rPr lang="en-IN" sz="1400" dirty="0" err="1"/>
              <a:t>main_data</a:t>
            </a:r>
            <a:r>
              <a:rPr lang="en-IN" sz="1400" dirty="0"/>
              <a:t>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10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45B5D-E4CC-38F8-0E01-6E256D194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" t="2805" r="1086" b="2508"/>
          <a:stretch/>
        </p:blipFill>
        <p:spPr>
          <a:xfrm>
            <a:off x="481913" y="1878227"/>
            <a:ext cx="7228703" cy="392944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A8C5768-18B7-826E-4A3F-249146D2DB2C}"/>
              </a:ext>
            </a:extLst>
          </p:cNvPr>
          <p:cNvSpPr txBox="1">
            <a:spLocks/>
          </p:cNvSpPr>
          <p:nvPr/>
        </p:nvSpPr>
        <p:spPr>
          <a:xfrm>
            <a:off x="206937" y="368469"/>
            <a:ext cx="11778125" cy="6818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Creating two new fields to convert date to date time and violation time to hour of the day.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E0217-CB81-4551-EFD4-293F940885C5}"/>
              </a:ext>
            </a:extLst>
          </p:cNvPr>
          <p:cNvSpPr txBox="1"/>
          <p:nvPr/>
        </p:nvSpPr>
        <p:spPr>
          <a:xfrm>
            <a:off x="395416" y="1421027"/>
            <a:ext cx="218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5727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Creating a new table data_2017 for data containing only 2017 data and inserting relevant data: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1148282"/>
            <a:ext cx="111011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if not exists data_2017 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Registration_State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int, Street_Code1 int, Street_Code2 int, Street_Code3 int,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issue_date_date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timestamp,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int) row format delimited fields terminated by ',' lines terminated by '\n’;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data_2017 select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Registration_State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Violation_Code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Street_Code1, Street_Code2, Street_Code3,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issue_date_date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main_data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year(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issue_date_date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2017 and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NULL;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6188D-7725-3181-1430-F29C028B8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" t="2395" r="1695" b="1834"/>
          <a:stretch/>
        </p:blipFill>
        <p:spPr>
          <a:xfrm>
            <a:off x="441434" y="3263462"/>
            <a:ext cx="7462345" cy="33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7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F0A38-B135-8F09-1C90-B4962A33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-1</a:t>
            </a:r>
          </a:p>
        </p:txBody>
      </p:sp>
    </p:spTree>
    <p:extLst>
      <p:ext uri="{BB962C8B-B14F-4D97-AF65-F5344CB8AC3E}">
        <p14:creationId xmlns:p14="http://schemas.microsoft.com/office/powerpoint/2010/main" val="118438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Find the total number of tickets for the year.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1148282"/>
            <a:ext cx="1110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count(distinct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Summons_Number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from data_2017;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676E9-A469-D421-7625-9683D53A0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" t="2282" r="4924" b="12022"/>
          <a:stretch/>
        </p:blipFill>
        <p:spPr>
          <a:xfrm>
            <a:off x="340303" y="1901222"/>
            <a:ext cx="7395311" cy="25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04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0EA56CE-4A58-0713-EA97-123F976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3" y="298262"/>
            <a:ext cx="11511393" cy="681855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Find out the total number of states to which the cars with tickets belong.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AC819-AEC5-8A7B-9DFE-5EDC10DD48EB}"/>
              </a:ext>
            </a:extLst>
          </p:cNvPr>
          <p:cNvSpPr txBox="1"/>
          <p:nvPr/>
        </p:nvSpPr>
        <p:spPr>
          <a:xfrm>
            <a:off x="340303" y="980117"/>
            <a:ext cx="11101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count(distinct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Registration_State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No_of_states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data_2017;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distinct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Registration_State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data_2017;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D78DC-D2DB-F99F-07E4-77E26011E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t="2712" r="2553" b="3318"/>
          <a:stretch/>
        </p:blipFill>
        <p:spPr>
          <a:xfrm>
            <a:off x="441434" y="2259724"/>
            <a:ext cx="747285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82622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41243E"/>
      </a:dk2>
      <a:lt2>
        <a:srgbClr val="E2E6E8"/>
      </a:lt2>
      <a:accent1>
        <a:srgbClr val="C39983"/>
      </a:accent1>
      <a:accent2>
        <a:srgbClr val="BF7A7F"/>
      </a:accent2>
      <a:accent3>
        <a:srgbClr val="CB92AE"/>
      </a:accent3>
      <a:accent4>
        <a:srgbClr val="BF7AB9"/>
      </a:accent4>
      <a:accent5>
        <a:srgbClr val="B892CB"/>
      </a:accent5>
      <a:accent6>
        <a:srgbClr val="8B7ABF"/>
      </a:accent6>
      <a:hlink>
        <a:srgbClr val="5B879D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2204</Words>
  <Application>Microsoft Macintosh PowerPoint</Application>
  <PresentationFormat>Widescreen</PresentationFormat>
  <Paragraphs>85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Bell MT</vt:lpstr>
      <vt:lpstr>Times New Roman</vt:lpstr>
      <vt:lpstr>GlowVTI</vt:lpstr>
      <vt:lpstr>Hive Assignment</vt:lpstr>
      <vt:lpstr>1. Downloading data in Hadoop</vt:lpstr>
      <vt:lpstr>3.Creating a table</vt:lpstr>
      <vt:lpstr>4. Loading data into the table</vt:lpstr>
      <vt:lpstr>PowerPoint Presentation</vt:lpstr>
      <vt:lpstr>6. Creating a new table data_2017 for data containing only 2017 data and inserting relevant data:</vt:lpstr>
      <vt:lpstr>Part -1</vt:lpstr>
      <vt:lpstr>1. Find the total number of tickets for the year.</vt:lpstr>
      <vt:lpstr>2. Find out the total number of states to which the cars with tickets belong.</vt:lpstr>
      <vt:lpstr>2. Find out the total number of states to which the cars with tickets belong.</vt:lpstr>
      <vt:lpstr>3.Some parking tickets don’t have addresses on them, which is a cause for concern. Find out the number of such tickets which have no addresses.</vt:lpstr>
      <vt:lpstr>3.Some parking tickets don’t have addresses on them, which is a cause for concern. Find out the number of such tickets which have no addresses.</vt:lpstr>
      <vt:lpstr>DATA  PREPARATION</vt:lpstr>
      <vt:lpstr>Create dynamic partition over hour_of_day for efficient query</vt:lpstr>
      <vt:lpstr>We need some additional columns like dividing time into 6 buckets, and date into season:</vt:lpstr>
      <vt:lpstr>Creating a dynamic partition for Violation_Time_bucket, to fasten the hive query:</vt:lpstr>
      <vt:lpstr>Season variable is already created in the 3rd point. Creating a dynamic partition over season for faster query.</vt:lpstr>
      <vt:lpstr>PART - 2</vt:lpstr>
      <vt:lpstr>1. Find out the frequency of parking violations across different times of the day: The Violation Time field is specified in a strange format. Find a way to make this into a time attribute that you can use to divide into groups</vt:lpstr>
      <vt:lpstr>2. Divide 24 hours into six equal discrete bins of time. The intervals you choose are at your discretion. For each of these groups, find the 3 most commonly occurring violations.</vt:lpstr>
      <vt:lpstr>3.Now, try another direction. For the 3 most commonly occurring violation codes, find the most common times of day </vt:lpstr>
      <vt:lpstr>4. Find the 3 most common violations for each of these seasons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Assignment</dc:title>
  <dc:creator>Saleem, Saadiya - (saadiyasaleem)</dc:creator>
  <cp:lastModifiedBy>Saleem, Saadiya - (saadiyasaleem)</cp:lastModifiedBy>
  <cp:revision>1</cp:revision>
  <dcterms:created xsi:type="dcterms:W3CDTF">2023-05-09T15:19:30Z</dcterms:created>
  <dcterms:modified xsi:type="dcterms:W3CDTF">2023-05-09T16:28:05Z</dcterms:modified>
</cp:coreProperties>
</file>